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C5D5D-23F9-4C40-8472-78E4A6AA6739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3083F-FFC6-4A36-96C7-9199E18B5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7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E341-9CBB-4E66-85BB-D1083503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D34A5-D873-405E-A884-86253D91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60AD-34A8-4F5B-B417-CA073C3A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3E89-67FE-4C80-A863-408098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CAB5-8126-4992-8018-B0654F58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409-5871-4423-89F6-8BF5608C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B466B-7AE3-448F-8399-433CF8D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2BF6-2E64-4DF4-B389-FF550BD4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0FEE-618D-41FB-A72B-F36972EA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6895-62E6-4E7E-A028-9BDECED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E6B5C-5BE7-4EC3-B509-D9FA3F5A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B83E5-F326-4C01-941C-B8D086BA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27D6-4F7D-4A50-90E1-FEC1256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6334-D9BF-4F72-B927-8CEA1BCD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5A9A-8C22-4D92-9D72-237F745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FB2-D78E-495D-961F-B1EB9F2B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0C9D-C5E6-400E-A674-4C2DBBA3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D484-87CC-4D92-9742-AFE09C1E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577-0ADA-456F-84EC-C7478BAE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A7C6-8EE7-4C2A-A11F-4EDFF3F1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0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F48-1893-4A3F-B365-57DC9B1E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FBB3-5BD8-43E2-8C89-7BEBA10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5794-0059-4508-AD00-2082A28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CB47F-45E5-4272-B0A0-F34774DA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529F-3ADA-4771-A1A8-B92FB6BF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9A52-538E-406A-8D40-8D70ECD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F37F-08FD-4C10-9417-868D6C0E5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778B2-5D36-4955-85E2-7726F9E9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39C0-16C4-46B1-83EA-4925AEDF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2E47-3E5E-485C-9154-2F87698C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44F7-2121-436B-8360-A349F8C9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E2FC-6F16-4310-99F9-7E5AF82C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7571-6A28-4C91-A719-DB5CB066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8F298-9B51-4CA9-8CCA-A975D347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0B30-7BC9-4297-8903-E27C4873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34198-25DC-4D43-9EB1-08B0EA089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332E-85E2-4503-AA0D-206B4B58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E5390-2B0A-4F47-9B50-823FA71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2C7D0-B953-4C6A-B940-A75586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1FA5-3624-42E9-AB70-CC6B2ACB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C650E-8615-46ED-AF51-117BDE64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7A37-0467-4D10-8849-49C716A4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1D16A-3F9A-4A1E-9587-2D0AA4D1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F363-5BA1-4BCE-BB74-F5C92CA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7B9A-03A0-4D61-A344-A6B53F0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F1AA-AF28-406D-B9FE-4610B6A8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5C80-2C72-4DDE-95FD-59B69363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C93F-855C-4019-AD6F-56E308B1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A837-9B1E-4185-9A03-7785EE29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7447-96C4-4B74-A2D3-1BFDC13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91BD-10AA-44CA-86A2-62F8F41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CEF84-69ED-4398-9A2E-A5AA641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DA72-45CB-45A8-B5A9-D6F1CA1A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8C8AB-B76D-44BA-88E2-2A1368BB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1A1F-AC30-43FB-92CE-06727182A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EC6A0-8700-4B62-AAFC-17D2E173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845B6-F5D4-43AF-9846-3D9D4705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BD57E-F1DB-4345-9D04-B9ACEA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A64DC-E9FD-4E33-9C58-C5529D24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B3C6-A91B-4D65-92FE-077C234D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B339-8B84-444F-90B8-FD9143EAB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5EE6-9EE1-4185-B480-BE242E563F7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4EE-D010-4D44-8616-BF1ADB5E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4F22-EC75-4865-8332-72A4E78C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83" y="82697"/>
            <a:ext cx="110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Data Structures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9323" y="1218618"/>
            <a:ext cx="895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Arrays: contiguous area of memory consisting of equal-size elements indexed by contiguous integers.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access: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element_size</a:t>
            </a:r>
            <a:r>
              <a:rPr lang="en-US" dirty="0"/>
              <a:t> x (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err="1"/>
              <a:t>first_index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multi-dimensional arrays: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elem_size</a:t>
            </a:r>
            <a:r>
              <a:rPr lang="en-US" dirty="0"/>
              <a:t> x ((</a:t>
            </a:r>
            <a:r>
              <a:rPr lang="en-US" dirty="0" err="1"/>
              <a:t>row_index</a:t>
            </a:r>
            <a:r>
              <a:rPr lang="en-US" dirty="0"/>
              <a:t> – </a:t>
            </a:r>
            <a:r>
              <a:rPr lang="en-US" dirty="0" err="1"/>
              <a:t>first_row_index</a:t>
            </a:r>
            <a:r>
              <a:rPr lang="en-US" dirty="0"/>
              <a:t>) x </a:t>
            </a:r>
            <a:r>
              <a:rPr lang="en-US" dirty="0" err="1"/>
              <a:t>row_size</a:t>
            </a:r>
            <a:r>
              <a:rPr lang="en-US" dirty="0"/>
              <a:t> + (</a:t>
            </a:r>
            <a:r>
              <a:rPr lang="en-US" dirty="0" err="1"/>
              <a:t>column_index</a:t>
            </a:r>
            <a:r>
              <a:rPr lang="en-US" dirty="0"/>
              <a:t> – </a:t>
            </a:r>
            <a:r>
              <a:rPr lang="en-US" dirty="0" err="1"/>
              <a:t>first_column_index</a:t>
            </a:r>
            <a:r>
              <a:rPr lang="en-US" dirty="0"/>
              <a:t>)).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to add/remove at the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Linear-time to add/remove at an arbitrary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Singly-Linked Lists: Head + Node contains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next pointer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F865-00DB-403E-8052-DF0426A4924A}"/>
              </a:ext>
            </a:extLst>
          </p:cNvPr>
          <p:cNvSpPr txBox="1"/>
          <p:nvPr/>
        </p:nvSpPr>
        <p:spPr>
          <a:xfrm>
            <a:off x="279323" y="758379"/>
            <a:ext cx="1124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1 Basic Data Structures</a:t>
            </a:r>
            <a:endParaRPr lang="en-US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DBA1B-2E0B-4FCA-878F-6ED6AA0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66" y="931998"/>
            <a:ext cx="2658926" cy="81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C7253-A46F-4CFD-80AA-B89C6B7D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644" y="1769333"/>
            <a:ext cx="279914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EC8E1-C2A9-425C-B027-1BE096AC0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91"/>
          <a:stretch/>
        </p:blipFill>
        <p:spPr>
          <a:xfrm>
            <a:off x="279323" y="3663988"/>
            <a:ext cx="2876096" cy="168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FD8D0-4E77-4C94-94DE-8B0E7924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1" y="3429000"/>
            <a:ext cx="4291080" cy="33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73882-2199-4D35-B568-30525126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243" y="3429000"/>
            <a:ext cx="4040493" cy="3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65C6-2242-4FE0-A951-F5C69431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" y="47626"/>
            <a:ext cx="3153059" cy="183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26477-4036-47F2-ACB8-41A84664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14"/>
          <a:stretch/>
        </p:blipFill>
        <p:spPr>
          <a:xfrm>
            <a:off x="167083" y="1879601"/>
            <a:ext cx="3153059" cy="94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5B30-2617-49FC-AD94-EFE41036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2" y="47625"/>
            <a:ext cx="4520773" cy="27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EF377-A336-4F40-A437-9948A906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b="3803"/>
          <a:stretch/>
        </p:blipFill>
        <p:spPr>
          <a:xfrm>
            <a:off x="7991651" y="47625"/>
            <a:ext cx="3952875" cy="27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30391-696C-46BF-9232-286D0A075A95}"/>
              </a:ext>
            </a:extLst>
          </p:cNvPr>
          <p:cNvSpPr txBox="1"/>
          <p:nvPr/>
        </p:nvSpPr>
        <p:spPr>
          <a:xfrm>
            <a:off x="99584" y="2826737"/>
            <a:ext cx="118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Amortized cost: given a sequence of n operations, the amortized cost is Cost(n operation)/n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78417-F8B7-4EFE-B41C-DC822FD76869}"/>
              </a:ext>
            </a:extLst>
          </p:cNvPr>
          <p:cNvSpPr/>
          <p:nvPr/>
        </p:nvSpPr>
        <p:spPr>
          <a:xfrm>
            <a:off x="76126" y="3158854"/>
            <a:ext cx="432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Aggregate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8FE95-1EF3-4ADB-ACB9-6B5F319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6" y="3490971"/>
            <a:ext cx="4125673" cy="3022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0CC50C-4380-42EA-9F5B-BDB0A9DCCA4A}"/>
              </a:ext>
            </a:extLst>
          </p:cNvPr>
          <p:cNvSpPr/>
          <p:nvPr/>
        </p:nvSpPr>
        <p:spPr>
          <a:xfrm>
            <a:off x="4397437" y="3125832"/>
            <a:ext cx="7523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Banker’s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O(1) amortized cost for each </a:t>
            </a:r>
            <a:r>
              <a:rPr lang="en-US" dirty="0" err="1"/>
              <a:t>PushBack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C3281-3D56-40A2-8947-2BC11A77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11" y="3818353"/>
            <a:ext cx="4255598" cy="299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E7A73-13E1-4252-8F22-E1409CFB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823" y="3818352"/>
            <a:ext cx="3620496" cy="29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8FA16-CD7A-4B6E-BBF2-A3C2B83748E3}"/>
              </a:ext>
            </a:extLst>
          </p:cNvPr>
          <p:cNvSpPr/>
          <p:nvPr/>
        </p:nvSpPr>
        <p:spPr>
          <a:xfrm>
            <a:off x="33867" y="45156"/>
            <a:ext cx="430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Physicist’s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0FB83-D3FC-40BC-A964-45DAD45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7" y="414488"/>
            <a:ext cx="3945727" cy="333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F1DEE-A49C-4A09-96AD-0CDC504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9" y="414488"/>
            <a:ext cx="3750732" cy="3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80EA-1482-4A62-A963-8FD2904E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439888"/>
            <a:ext cx="4157308" cy="331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836A8-8BF8-40EC-AEE6-436C9C01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6" y="3776438"/>
            <a:ext cx="4220742" cy="308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E0EA1-426B-4E43-BF38-776358C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94" y="3742493"/>
            <a:ext cx="3589606" cy="3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81F44-9782-4C2A-83F2-C31670F28BE4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3 Priority Queues and Disjoint Sets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A8F3-5C4C-4C5F-86AF-A216CE4F5F56}"/>
              </a:ext>
            </a:extLst>
          </p:cNvPr>
          <p:cNvSpPr txBox="1"/>
          <p:nvPr/>
        </p:nvSpPr>
        <p:spPr>
          <a:xfrm>
            <a:off x="132566" y="463687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 Queues: C++: </a:t>
            </a:r>
            <a:r>
              <a:rPr lang="en-US" dirty="0" err="1"/>
              <a:t>priority_queue</a:t>
            </a:r>
            <a:r>
              <a:rPr lang="en-US" dirty="0"/>
              <a:t>/Java: </a:t>
            </a:r>
            <a:r>
              <a:rPr lang="en-US" dirty="0" err="1"/>
              <a:t>PriorityQueue</a:t>
            </a:r>
            <a:r>
              <a:rPr lang="en-US" dirty="0"/>
              <a:t>/Python: </a:t>
            </a:r>
            <a:r>
              <a:rPr lang="en-US" dirty="0" err="1"/>
              <a:t>heapq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queue includes </a:t>
            </a:r>
            <a:r>
              <a:rPr lang="en-US" dirty="0" err="1"/>
              <a:t>opertions</a:t>
            </a:r>
            <a:r>
              <a:rPr lang="en-US" dirty="0"/>
              <a:t>: </a:t>
            </a:r>
            <a:r>
              <a:rPr lang="en-US" dirty="0" err="1"/>
              <a:t>PushBack</a:t>
            </a:r>
            <a:r>
              <a:rPr lang="en-US" dirty="0"/>
              <a:t>(e) and </a:t>
            </a:r>
            <a:r>
              <a:rPr lang="en-US" dirty="0" err="1"/>
              <a:t>PopFront</a:t>
            </a:r>
            <a:r>
              <a:rPr lang="en-US" dirty="0"/>
              <a:t>().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priority queue is a queue where each element is assigned a priority and elements come out in order by priority.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7A0E-E8DB-4133-8F34-90E2DD5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361043"/>
            <a:ext cx="3927219" cy="284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BB5D-D7EB-469E-B158-EDC8A063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84" y="1361042"/>
            <a:ext cx="3714679" cy="280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55A9-D6BE-4EA5-BCED-4BEF7BFC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98" y="1361043"/>
            <a:ext cx="4238236" cy="284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0901-67C5-4AD0-8CA5-276EAC3F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6" y="4184489"/>
            <a:ext cx="2770116" cy="26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7D3E-E534-4C54-A46E-548BFF6E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047" y="4169825"/>
            <a:ext cx="2862368" cy="261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B6C10-BC38-4FFC-BE2C-9E5A879E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50" y="4165390"/>
            <a:ext cx="3234685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6C3D4-8277-4D4C-A225-D82DBACD1C60}"/>
              </a:ext>
            </a:extLst>
          </p:cNvPr>
          <p:cNvSpPr/>
          <p:nvPr/>
        </p:nvSpPr>
        <p:spPr>
          <a:xfrm>
            <a:off x="112890" y="33867"/>
            <a:ext cx="1198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Heaps: binary max-heap is a binary tree where the value of each node is at least the values of its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Basic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GetMax</a:t>
            </a:r>
            <a:r>
              <a:rPr lang="en-US" dirty="0"/>
              <a:t>: return the root value. O(1)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Insert: attach a new node to any leaf </a:t>
            </a:r>
            <a:r>
              <a:rPr lang="en-US" dirty="0">
                <a:sym typeface="Wingdings" panose="05000000000000000000" pitchFamily="2" charset="2"/>
              </a:rPr>
              <a:t> shift up &amp; swap problematic node with parent until property is satisfied.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ExtractMax</a:t>
            </a:r>
            <a:r>
              <a:rPr lang="en-US" dirty="0">
                <a:sym typeface="Wingdings" panose="05000000000000000000" pitchFamily="2" charset="2"/>
              </a:rPr>
              <a:t>: replace the root w any leaf  shift down problematic node  swap with larger child.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ChangePriority</a:t>
            </a:r>
            <a:r>
              <a:rPr lang="en-US" dirty="0">
                <a:sym typeface="Wingdings" panose="05000000000000000000" pitchFamily="2" charset="2"/>
              </a:rPr>
              <a:t>: change the priority and shift up or down.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Remove: Change the priority of element to INF  shift up and then call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(). O(Height)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To keep tree shallow, binary tree is complete if all its levels are filled except possible last one which is filled from left to right.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A complete binary tree with n nodes has height at most O(</a:t>
            </a:r>
            <a:r>
              <a:rPr lang="en-US" dirty="0" err="1">
                <a:sym typeface="Wingdings" panose="05000000000000000000" pitchFamily="2" charset="2"/>
              </a:rPr>
              <a:t>logn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Insert the element as a leaf in the leftmost vacant position in the last level and let it shift 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(), replace the root by the last leaf and let it shift 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A8993-7287-45BA-BEFF-3D63DE4E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3173188"/>
            <a:ext cx="4113175" cy="313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6F1D-8CF8-4E6D-A760-B486B3EA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23" y="3173189"/>
            <a:ext cx="3857303" cy="313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56141-2790-4D85-898B-01027F1B5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42"/>
          <a:stretch/>
        </p:blipFill>
        <p:spPr>
          <a:xfrm>
            <a:off x="8312310" y="3173188"/>
            <a:ext cx="376680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73EA6-83EA-4400-9121-ACDCEF6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6567"/>
            <a:ext cx="3604522" cy="1296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78402-A215-4871-93E8-2E24F7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02" y="43723"/>
            <a:ext cx="3604522" cy="321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6EC59-9811-40E9-8B06-22C4C70B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5286417"/>
            <a:ext cx="3607965" cy="152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88D6F-3C89-4F73-9AC9-D2985078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5" y="3304033"/>
            <a:ext cx="3602535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AC6A-BAB3-4492-B627-867598279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91"/>
          <a:stretch/>
        </p:blipFill>
        <p:spPr>
          <a:xfrm>
            <a:off x="46568" y="1354668"/>
            <a:ext cx="3602534" cy="193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FA027-444D-48CE-81EE-E949D55D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93"/>
          <a:stretch/>
        </p:blipFill>
        <p:spPr>
          <a:xfrm>
            <a:off x="46568" y="3297768"/>
            <a:ext cx="3602534" cy="194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F49310-2B27-4D9C-B58F-95B9A7D3E530}"/>
              </a:ext>
            </a:extLst>
          </p:cNvPr>
          <p:cNvSpPr/>
          <p:nvPr/>
        </p:nvSpPr>
        <p:spPr>
          <a:xfrm>
            <a:off x="7251636" y="4372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Heap Sort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E9414-BBE4-45C6-BE7F-C7486283C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3"/>
          <a:stretch/>
        </p:blipFill>
        <p:spPr>
          <a:xfrm>
            <a:off x="7349948" y="413055"/>
            <a:ext cx="3504223" cy="1735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9238E-3969-4686-93C7-003F9E3E09AC}"/>
              </a:ext>
            </a:extLst>
          </p:cNvPr>
          <p:cNvSpPr txBox="1"/>
          <p:nvPr/>
        </p:nvSpPr>
        <p:spPr>
          <a:xfrm>
            <a:off x="10295467" y="1475173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E7A37-7BA8-4534-B594-568B4ED10014}"/>
              </a:ext>
            </a:extLst>
          </p:cNvPr>
          <p:cNvSpPr/>
          <p:nvPr/>
        </p:nvSpPr>
        <p:spPr>
          <a:xfrm>
            <a:off x="7334774" y="2128545"/>
            <a:ext cx="47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Not in-place: use additional space to store the priority queue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an array into a heap for In-place heap sort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A3BF-96B2-484B-ABBC-17E94096E5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62"/>
          <a:stretch/>
        </p:blipFill>
        <p:spPr>
          <a:xfrm>
            <a:off x="7349948" y="3328874"/>
            <a:ext cx="4373347" cy="1495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BC390-9744-4DB8-BA2C-5B9A43E3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48" y="4823927"/>
            <a:ext cx="4243741" cy="1987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E9C7C-8A08-4378-BB77-66191E4A6C69}"/>
              </a:ext>
            </a:extLst>
          </p:cNvPr>
          <p:cNvSpPr txBox="1"/>
          <p:nvPr/>
        </p:nvSpPr>
        <p:spPr>
          <a:xfrm>
            <a:off x="10250215" y="3501797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6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C5446-BAE2-4BCD-8203-52E0F72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22580"/>
            <a:ext cx="4050903" cy="238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98BBF-38BF-4D6C-A955-6EB67FF8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26" y="22581"/>
            <a:ext cx="5220906" cy="2381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F8B8-083F-4829-AC1A-429E37F6FC93}"/>
              </a:ext>
            </a:extLst>
          </p:cNvPr>
          <p:cNvSpPr txBox="1"/>
          <p:nvPr/>
        </p:nvSpPr>
        <p:spPr>
          <a:xfrm>
            <a:off x="25401" y="2532944"/>
            <a:ext cx="118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Sets: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1E30-891E-4A97-8B0F-7786E471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00" y="22580"/>
            <a:ext cx="3043607" cy="23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87770-D8F1-4F3C-BA5F-898F91F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1" y="2902277"/>
            <a:ext cx="3872724" cy="29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8E53-89DD-4B90-898E-3C8C365D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69" y="2902277"/>
            <a:ext cx="4160659" cy="296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BDDF-40CE-4AEA-859E-8EDB5BF4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85" y="2902276"/>
            <a:ext cx="4177114" cy="177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E3A43-2C0A-482E-80C7-659CCDDF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935" y="4677834"/>
            <a:ext cx="4194065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5882E-3C35-434C-AEEB-62CFAF22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492"/>
          <a:stretch/>
        </p:blipFill>
        <p:spPr>
          <a:xfrm>
            <a:off x="35279" y="22578"/>
            <a:ext cx="3227929" cy="297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FBCEB-1CC4-490D-8CDF-10FB13A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08" y="22578"/>
            <a:ext cx="3627602" cy="300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8D83-227B-402A-9B51-F23D1E3D7EA9}"/>
              </a:ext>
            </a:extLst>
          </p:cNvPr>
          <p:cNvSpPr/>
          <p:nvPr/>
        </p:nvSpPr>
        <p:spPr>
          <a:xfrm>
            <a:off x="6890810" y="22578"/>
            <a:ext cx="5265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Linked list for Union: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a set as a linked list, use the list tail as ID of the set and running time is O(1).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24B2-9CAB-425D-92AE-F0C2329C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75" y="945908"/>
            <a:ext cx="3838939" cy="20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052B3-01EB-413F-AE07-7BE2376196F1}"/>
              </a:ext>
            </a:extLst>
          </p:cNvPr>
          <p:cNvSpPr txBox="1"/>
          <p:nvPr/>
        </p:nvSpPr>
        <p:spPr>
          <a:xfrm>
            <a:off x="0" y="3059668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Efficient Implementations using Tree and Union by Rank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each set as a rooted tree and ID of a set is the root of the 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array parent[1…n]: parent[</a:t>
            </a:r>
            <a:r>
              <a:rPr lang="en-US" dirty="0" err="1"/>
              <a:t>i</a:t>
            </a:r>
            <a:r>
              <a:rPr lang="en-US" dirty="0"/>
              <a:t>] is the parent of </a:t>
            </a:r>
            <a:r>
              <a:rPr lang="en-US" dirty="0" err="1"/>
              <a:t>i</a:t>
            </a:r>
            <a:r>
              <a:rPr lang="en-US" dirty="0"/>
              <a:t> or </a:t>
            </a:r>
            <a:r>
              <a:rPr lang="en-US" dirty="0" err="1"/>
              <a:t>i</a:t>
            </a:r>
            <a:r>
              <a:rPr lang="en-US" dirty="0"/>
              <a:t> if it is the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79391-672F-4D2D-A050-A8DA6EEF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" y="3982998"/>
            <a:ext cx="4132740" cy="285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31EF-66A1-4B92-AF82-6F9CE56B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98" y="3982998"/>
            <a:ext cx="3809916" cy="285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E6B-EAAB-44F0-99AE-848C71665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54" y="3982998"/>
            <a:ext cx="5247746" cy="2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3F9F2-B317-4C61-95D6-3C2CC898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" y="45156"/>
            <a:ext cx="3547548" cy="3093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0E4C-5C01-470A-BE4E-2569C5C5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81" y="69547"/>
            <a:ext cx="3925419" cy="294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0C9B7-1A2D-4FCA-ADCD-9C930AF4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7"/>
          <a:stretch/>
        </p:blipFill>
        <p:spPr>
          <a:xfrm>
            <a:off x="7689145" y="45156"/>
            <a:ext cx="4305300" cy="298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55B-550E-47EE-B984-5F7496A7E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1"/>
          <a:stretch/>
        </p:blipFill>
        <p:spPr>
          <a:xfrm>
            <a:off x="60971" y="3476525"/>
            <a:ext cx="3613010" cy="32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90A8-3C80-4C5C-AB30-34CD4F9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66" y="3487814"/>
            <a:ext cx="4196585" cy="324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19AEB-A9AA-4636-9310-61142E429E26}"/>
              </a:ext>
            </a:extLst>
          </p:cNvPr>
          <p:cNvSpPr txBox="1"/>
          <p:nvPr/>
        </p:nvSpPr>
        <p:spPr>
          <a:xfrm>
            <a:off x="4233333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49C9-2426-4590-93B5-7536CE0BC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044" y="3476525"/>
            <a:ext cx="4240985" cy="328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9D18-61ED-4EA8-B358-3A624E1696E2}"/>
              </a:ext>
            </a:extLst>
          </p:cNvPr>
          <p:cNvSpPr txBox="1"/>
          <p:nvPr/>
        </p:nvSpPr>
        <p:spPr>
          <a:xfrm>
            <a:off x="8429918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Union(2,5)</a:t>
            </a:r>
          </a:p>
        </p:txBody>
      </p:sp>
    </p:spTree>
    <p:extLst>
      <p:ext uri="{BB962C8B-B14F-4D97-AF65-F5344CB8AC3E}">
        <p14:creationId xmlns:p14="http://schemas.microsoft.com/office/powerpoint/2010/main" val="89811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F86E-D4F3-41AA-BA58-8C2990F2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" y="45157"/>
            <a:ext cx="3876600" cy="300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D9DCC-8128-4B04-BC9B-0602652FEC39}"/>
              </a:ext>
            </a:extLst>
          </p:cNvPr>
          <p:cNvSpPr txBox="1"/>
          <p:nvPr/>
        </p:nvSpPr>
        <p:spPr>
          <a:xfrm>
            <a:off x="200318" y="914400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Union(3,1)</a:t>
            </a:r>
          </a:p>
          <a:p>
            <a:r>
              <a:rPr lang="en-US" dirty="0"/>
              <a:t>Union(2,3)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3B7C-D1DC-4A59-9AD9-E5FEF38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90" y="45158"/>
            <a:ext cx="3956755" cy="300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684A-C107-45B0-A0BF-02322DA817BC}"/>
              </a:ext>
            </a:extLst>
          </p:cNvPr>
          <p:cNvSpPr txBox="1"/>
          <p:nvPr/>
        </p:nvSpPr>
        <p:spPr>
          <a:xfrm>
            <a:off x="4179929" y="914400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C4EE-D29A-4444-A4FE-A912393D1938}"/>
              </a:ext>
            </a:extLst>
          </p:cNvPr>
          <p:cNvSpPr/>
          <p:nvPr/>
        </p:nvSpPr>
        <p:spPr>
          <a:xfrm>
            <a:off x="7802590" y="83403"/>
            <a:ext cx="4354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 any node </a:t>
            </a:r>
            <a:r>
              <a:rPr lang="en-US" dirty="0" err="1"/>
              <a:t>i</a:t>
            </a:r>
            <a:r>
              <a:rPr lang="en-US" dirty="0"/>
              <a:t>, rank[</a:t>
            </a:r>
            <a:r>
              <a:rPr lang="en-US" dirty="0" err="1"/>
              <a:t>i</a:t>
            </a:r>
            <a:r>
              <a:rPr lang="en-US" dirty="0"/>
              <a:t>] = the height of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height of any tree is at most log</a:t>
            </a:r>
            <a:r>
              <a:rPr lang="en-US" baseline="-25000" dirty="0"/>
              <a:t>2</a:t>
            </a:r>
            <a:r>
              <a:rPr lang="en-US" dirty="0"/>
              <a:t>x.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Any tree of height k has at least 2</a:t>
            </a:r>
            <a:r>
              <a:rPr lang="en-US" baseline="30000" dirty="0"/>
              <a:t>k</a:t>
            </a:r>
            <a:r>
              <a:rPr lang="en-US" dirty="0"/>
              <a:t> nodes.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Union and Find work in time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EFF55-C548-4F3C-91F1-6CF0A2E8AD00}"/>
              </a:ext>
            </a:extLst>
          </p:cNvPr>
          <p:cNvSpPr txBox="1"/>
          <p:nvPr/>
        </p:nvSpPr>
        <p:spPr>
          <a:xfrm>
            <a:off x="49390" y="3059668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Path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2271F-90D8-42D4-9473-A7EAC84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3440666"/>
            <a:ext cx="5429683" cy="3417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A9689D-D9A4-4625-B9F0-AEDE4E686EC8}"/>
              </a:ext>
            </a:extLst>
          </p:cNvPr>
          <p:cNvSpPr/>
          <p:nvPr/>
        </p:nvSpPr>
        <p:spPr>
          <a:xfrm>
            <a:off x="2595531" y="4107892"/>
            <a:ext cx="32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path of Find(6) from 6 to the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Keep the path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18FD0-0F86-4D9C-9B94-9A052999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4" y="3350374"/>
            <a:ext cx="5798253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88CE-846A-49CA-BE6F-A342E80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867"/>
            <a:ext cx="4255459" cy="1399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51134-6AC8-484A-A58F-98A6C6D6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33689"/>
            <a:ext cx="4255459" cy="157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B6CC4-4A86-4364-B6D9-CCAB90A7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59" y="33867"/>
            <a:ext cx="3796341" cy="297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C06D-F043-4B04-B283-8AFDA39E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15" y="52564"/>
            <a:ext cx="4029190" cy="154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39FC4-50DB-49E6-B4BD-8CC821E75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870" y="1600200"/>
            <a:ext cx="4071773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0A630-1D37-4C20-8B99-492998702F68}"/>
              </a:ext>
            </a:extLst>
          </p:cNvPr>
          <p:cNvSpPr txBox="1"/>
          <p:nvPr/>
        </p:nvSpPr>
        <p:spPr>
          <a:xfrm>
            <a:off x="38100" y="3012688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4 Hash Tables</a:t>
            </a:r>
            <a:endParaRPr lang="en-US" sz="24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D7876-7550-4C1C-AA6D-FD8261D0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531718"/>
            <a:ext cx="4255459" cy="3043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87AC-0779-434B-8606-60C2A527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818" y="3531717"/>
            <a:ext cx="4112957" cy="3043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FD3A1-D8ED-4A22-8CD8-2C1E452E62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086"/>
          <a:stretch/>
        </p:blipFill>
        <p:spPr>
          <a:xfrm>
            <a:off x="8547035" y="3531716"/>
            <a:ext cx="3530584" cy="30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F44-BBFF-480B-BA0F-7A28D07E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8"/>
          <a:stretch/>
        </p:blipFill>
        <p:spPr>
          <a:xfrm>
            <a:off x="27994" y="38119"/>
            <a:ext cx="2653466" cy="31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697D-65B2-4E1B-B510-32F35F802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2681460" y="38117"/>
            <a:ext cx="3626034" cy="306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FA5D-2AF8-4736-AFFB-0A194D5F7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94" y="38117"/>
            <a:ext cx="2582231" cy="30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BDDF3-613A-4357-84C5-443D9B148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2" y="3223284"/>
            <a:ext cx="4767744" cy="359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DFBA-CEE9-400D-95AB-2CC819CE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43" y="38119"/>
            <a:ext cx="3366264" cy="304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C5540F-3CE3-4561-8AFA-EC1AD771662B}"/>
              </a:ext>
            </a:extLst>
          </p:cNvPr>
          <p:cNvSpPr/>
          <p:nvPr/>
        </p:nvSpPr>
        <p:spPr>
          <a:xfrm>
            <a:off x="4877033" y="31831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Doubly-Linked Lists: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C4C91-982F-42B2-A5C8-C652AB591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033" y="3490234"/>
            <a:ext cx="4767744" cy="33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2DA20-E05B-4B8F-8BFA-0DC8A65C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" y="438411"/>
            <a:ext cx="4368926" cy="29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C94C5-296A-40A7-A081-45777605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98" y="438412"/>
            <a:ext cx="3058382" cy="299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8C680-5044-40AB-B9AF-A6E1C857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14" y="438412"/>
            <a:ext cx="3826480" cy="2990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BE68D-F4C4-40B5-ABC6-D0635DEB6A4B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Direct Addressing: Need 2</a:t>
            </a:r>
            <a:r>
              <a:rPr lang="en-US" baseline="30000" dirty="0"/>
              <a:t>32</a:t>
            </a:r>
            <a:r>
              <a:rPr lang="en-US" dirty="0"/>
              <a:t> memory even for few IPs. In general, O(N) memory, N=S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15BAE-A4F5-45CE-A928-B983D11480C0}"/>
              </a:ext>
            </a:extLst>
          </p:cNvPr>
          <p:cNvSpPr txBox="1"/>
          <p:nvPr/>
        </p:nvSpPr>
        <p:spPr>
          <a:xfrm>
            <a:off x="11453455" y="1418996"/>
            <a:ext cx="6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B3D80-8256-42BF-9B0B-D51EB2F6FE85}"/>
              </a:ext>
            </a:extLst>
          </p:cNvPr>
          <p:cNvSpPr txBox="1"/>
          <p:nvPr/>
        </p:nvSpPr>
        <p:spPr>
          <a:xfrm>
            <a:off x="27710" y="3439242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List-based Mapping: Store only active IPs, in a list, only last occurrence of each IP and keep order of occurrence.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3166F-C6B4-4CAD-818B-26809AA50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" y="3808574"/>
            <a:ext cx="4056874" cy="3049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1374E-01F0-4FC5-9BAB-D81A16A3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637" y="3807014"/>
            <a:ext cx="3972728" cy="781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6A458-DE26-40FF-B997-66CA0648C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64" y="3805454"/>
            <a:ext cx="4338121" cy="30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C05F3-AFB4-4E03-A7AA-CBD687A0D9C7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Functions and Hash Table: direct addressing with O(m) memory and want small cardinality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81AF-5256-41A6-A637-7F949704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" y="369332"/>
            <a:ext cx="4285397" cy="2991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CA97-FA5E-4238-BB65-2BCFD88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157" y="335130"/>
            <a:ext cx="3922265" cy="302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67B2A-DEB5-4384-AC58-8F8E7FEA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" y="3463202"/>
            <a:ext cx="4357281" cy="334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C7B39-4D97-4D50-94C8-6560639E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80" y="3463202"/>
            <a:ext cx="3908212" cy="1822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42081-4B0F-4780-90BC-6B2C4724B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437" y="3463202"/>
            <a:ext cx="3759932" cy="2018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6DEB-E356-4501-9E95-CD4815A02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808" y="369332"/>
            <a:ext cx="3922458" cy="2991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FF91D-0093-4530-AFB5-5CE208548737}"/>
              </a:ext>
            </a:extLst>
          </p:cNvPr>
          <p:cNvSpPr txBox="1"/>
          <p:nvPr/>
        </p:nvSpPr>
        <p:spPr>
          <a:xfrm>
            <a:off x="4624771" y="5702897"/>
            <a:ext cx="537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 is a technique to implement a hash table.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Memory consumption is O(</a:t>
            </a:r>
            <a:r>
              <a:rPr lang="en-US" dirty="0" err="1"/>
              <a:t>n+m</a:t>
            </a:r>
            <a:r>
              <a:rPr lang="en-US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Operations work in time O(c+1)</a:t>
            </a:r>
          </a:p>
        </p:txBody>
      </p:sp>
    </p:spTree>
    <p:extLst>
      <p:ext uri="{BB962C8B-B14F-4D97-AF65-F5344CB8AC3E}">
        <p14:creationId xmlns:p14="http://schemas.microsoft.com/office/powerpoint/2010/main" val="59254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503DD-4331-41CD-A172-DEE0DCBC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" y="58078"/>
            <a:ext cx="4188557" cy="3075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4C487-DE93-4613-B61D-64A68715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83" y="58078"/>
            <a:ext cx="4307138" cy="3075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A0AAF-8E30-47AE-BC80-EC3A714F1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6"/>
          <a:stretch/>
        </p:blipFill>
        <p:spPr>
          <a:xfrm>
            <a:off x="8508221" y="58078"/>
            <a:ext cx="3665490" cy="3075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B2135-ACC3-46D0-932B-F0621F13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181421"/>
            <a:ext cx="4593226" cy="290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9BD67-125F-4C8F-80DB-979C7DB76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227" y="3169679"/>
            <a:ext cx="4162846" cy="292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9468-8436-4DE0-B4B6-4DEB602DB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073" y="3181421"/>
            <a:ext cx="3417638" cy="16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A290D-9677-4AA1-9F7F-6DD954D40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073" y="4789181"/>
            <a:ext cx="3404489" cy="1363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3D4A0-1651-450E-901F-7E4B323BA9C1}"/>
              </a:ext>
            </a:extLst>
          </p:cNvPr>
          <p:cNvSpPr txBox="1"/>
          <p:nvPr/>
        </p:nvSpPr>
        <p:spPr>
          <a:xfrm>
            <a:off x="31438" y="6152807"/>
            <a:ext cx="1179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Hash Table: an implementation of a set or a map using hashing. ( C++: </a:t>
            </a:r>
            <a:r>
              <a:rPr lang="en-US" dirty="0" err="1"/>
              <a:t>unordered_set</a:t>
            </a:r>
            <a:r>
              <a:rPr lang="en-US" dirty="0"/>
              <a:t> and </a:t>
            </a:r>
            <a:r>
              <a:rPr lang="en-US" dirty="0" err="1"/>
              <a:t>unordered_map</a:t>
            </a:r>
            <a:r>
              <a:rPr lang="en-US" dirty="0"/>
              <a:t>) (Python: set and </a:t>
            </a:r>
            <a:r>
              <a:rPr lang="en-US" dirty="0" err="1"/>
              <a:t>dict</a:t>
            </a:r>
            <a:r>
              <a:rPr lang="en-US" dirty="0"/>
              <a:t>) (Java: HashSet and HashMap)</a:t>
            </a:r>
          </a:p>
        </p:txBody>
      </p:sp>
    </p:spTree>
    <p:extLst>
      <p:ext uri="{BB962C8B-B14F-4D97-AF65-F5344CB8AC3E}">
        <p14:creationId xmlns:p14="http://schemas.microsoft.com/office/powerpoint/2010/main" val="424388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ADF98-4573-4DBD-AC85-60774512CAE0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Good Hash Function: deterministic/fast to compute/distribute keys into different cells/few collisions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982FA-2159-463D-A80D-43F811E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9332"/>
            <a:ext cx="4074834" cy="2799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5C6D9-075D-427F-B76F-753705C4800C}"/>
              </a:ext>
            </a:extLst>
          </p:cNvPr>
          <p:cNvSpPr txBox="1"/>
          <p:nvPr/>
        </p:nvSpPr>
        <p:spPr>
          <a:xfrm>
            <a:off x="4074836" y="306763"/>
            <a:ext cx="4705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Need 2 Maps:</a:t>
            </a:r>
          </a:p>
          <a:p>
            <a:r>
              <a:rPr lang="en-US" dirty="0"/>
              <a:t>      Phone # </a:t>
            </a:r>
            <a:r>
              <a:rPr lang="en-US" dirty="0">
                <a:sym typeface="Wingdings" panose="05000000000000000000" pitchFamily="2" charset="2"/>
              </a:rPr>
              <a:t> Name and Name  Phone #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Implement Maps as hash table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Direct Addressing: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Int(123-45-67) = 1234567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10</a:t>
            </a:r>
            <a:r>
              <a:rPr lang="en-US" baseline="30000" dirty="0"/>
              <a:t>L</a:t>
            </a:r>
            <a:r>
              <a:rPr lang="en-US" dirty="0"/>
              <a:t> where L is max phone # length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Store phone number P in Name[int(P)]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If no contact with P, Name[int(P)] = N/A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O(1) and Memory O(10</a:t>
            </a:r>
            <a:r>
              <a:rPr lang="en-US" baseline="30000" dirty="0"/>
              <a:t>L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CFDC8-72F3-40F1-A6A8-6540D77E5132}"/>
              </a:ext>
            </a:extLst>
          </p:cNvPr>
          <p:cNvSpPr txBox="1"/>
          <p:nvPr/>
        </p:nvSpPr>
        <p:spPr>
          <a:xfrm>
            <a:off x="8749640" y="369332"/>
            <a:ext cx="34423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hash function h with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Chain Name[h(int(P))]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 phone #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 cardinality of hash function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 length of longest chain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O(</a:t>
            </a:r>
            <a:r>
              <a:rPr lang="en-US" dirty="0" err="1"/>
              <a:t>n+m</a:t>
            </a:r>
            <a:r>
              <a:rPr lang="en-US" dirty="0"/>
              <a:t>) memory is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Load factor n/m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O)c+1)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5ED8D-A95A-4070-BFB0-6C378786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7" y="3275924"/>
            <a:ext cx="3731469" cy="321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5A427-2A39-4D4F-BDE1-F4465E4A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21" y="3304862"/>
            <a:ext cx="4239757" cy="3218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A5826-380F-4B5B-A4B3-57F68299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475" y="3324040"/>
            <a:ext cx="3880525" cy="31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FB62F-6353-466C-BAEB-EA7B152AE7A0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Universal Family: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E5AC-0651-423C-91AF-6289E57A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" y="419436"/>
            <a:ext cx="4081064" cy="296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43F05-0842-4C3B-9EC2-FE9D4497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0" y="219020"/>
            <a:ext cx="4110158" cy="2962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BD1C6-E2E0-4074-B2C8-D4581563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541" y="48045"/>
            <a:ext cx="3711879" cy="294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C03A0-4D93-4FF3-BF10-7405889A3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5457"/>
            <a:ext cx="4134575" cy="3108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CD5E5-CD60-42B6-98A7-8602E6081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50" y="4059290"/>
            <a:ext cx="4194833" cy="2562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14A6C7-E4E2-40BE-92C8-0BAFF8313CCA}"/>
              </a:ext>
            </a:extLst>
          </p:cNvPr>
          <p:cNvSpPr txBox="1"/>
          <p:nvPr/>
        </p:nvSpPr>
        <p:spPr>
          <a:xfrm>
            <a:off x="4106118" y="3370622"/>
            <a:ext cx="433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Dynamic Hash Tables: Resize the hash table when </a:t>
            </a:r>
            <a:r>
              <a:rPr lang="el-GR" dirty="0"/>
              <a:t>α</a:t>
            </a:r>
            <a:r>
              <a:rPr lang="en-US" dirty="0"/>
              <a:t> becomes too large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BFD5-2036-494F-855C-FD847C0381AE}"/>
              </a:ext>
            </a:extLst>
          </p:cNvPr>
          <p:cNvSpPr txBox="1"/>
          <p:nvPr/>
        </p:nvSpPr>
        <p:spPr>
          <a:xfrm>
            <a:off x="8442541" y="3006247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Integers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CDD65-0F96-4AFF-80BE-759F2862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540" y="3386983"/>
            <a:ext cx="3658881" cy="1122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97D57-172F-4A79-A815-414EADAC8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539" y="4473697"/>
            <a:ext cx="3658881" cy="23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9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868B0-8828-4B84-BC32-AF727F59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8545" cy="3341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BFDB8-BF48-4B88-9DB6-4D4904FD2DF7}"/>
              </a:ext>
            </a:extLst>
          </p:cNvPr>
          <p:cNvSpPr txBox="1"/>
          <p:nvPr/>
        </p:nvSpPr>
        <p:spPr>
          <a:xfrm>
            <a:off x="3948545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String: Phone # </a:t>
            </a:r>
            <a:r>
              <a:rPr lang="en-US" dirty="0">
                <a:sym typeface="Wingdings" panose="05000000000000000000" pitchFamily="2" charset="2"/>
              </a:rPr>
              <a:t> Name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2AB0-7797-4752-8A10-DB56E11A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6" y="369333"/>
            <a:ext cx="4085558" cy="261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69F61-7DBB-44C2-AB96-DCD748B4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13" y="0"/>
            <a:ext cx="4116687" cy="3341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B047F-1343-44B5-BEFD-6DE83982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516496"/>
            <a:ext cx="4425247" cy="323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48083-A66C-4726-91D0-D637A41A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299" y="3516495"/>
            <a:ext cx="3784693" cy="326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ADE31-2EE5-444C-B120-85EE126DE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630" y="3516494"/>
            <a:ext cx="3928318" cy="28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93289-51CE-4822-8F81-202CEA2AC4CB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String Search: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DD572-9442-4D11-B528-F8CE465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19436"/>
            <a:ext cx="3970751" cy="3202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6BCF3-41A4-471F-9B43-E084F2E0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03" y="419436"/>
            <a:ext cx="4083485" cy="3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D894E-FEA7-4597-BB74-34883792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07" y="414737"/>
            <a:ext cx="4103393" cy="1827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9B1B3-A6A6-4C8D-9777-C7AC4F4F25A6}"/>
              </a:ext>
            </a:extLst>
          </p:cNvPr>
          <p:cNvSpPr txBox="1"/>
          <p:nvPr/>
        </p:nvSpPr>
        <p:spPr>
          <a:xfrm>
            <a:off x="0" y="3619711"/>
            <a:ext cx="43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Naïve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18C5-D7AF-48E6-A688-48413B3CC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989043"/>
            <a:ext cx="5390055" cy="2818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E067E-41D6-479F-AA80-20F0A3857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160" y="3971243"/>
            <a:ext cx="6158942" cy="282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3C450-63F3-49B1-9E5D-C7363D74DD1D}"/>
              </a:ext>
            </a:extLst>
          </p:cNvPr>
          <p:cNvSpPr txBox="1"/>
          <p:nvPr/>
        </p:nvSpPr>
        <p:spPr>
          <a:xfrm>
            <a:off x="10140303" y="3971243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time O(TP)</a:t>
            </a:r>
          </a:p>
        </p:txBody>
      </p:sp>
    </p:spTree>
    <p:extLst>
      <p:ext uri="{BB962C8B-B14F-4D97-AF65-F5344CB8AC3E}">
        <p14:creationId xmlns:p14="http://schemas.microsoft.com/office/powerpoint/2010/main" val="269395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18F3F-B51E-4B16-B9EE-315D35B7DAD1}"/>
              </a:ext>
            </a:extLst>
          </p:cNvPr>
          <p:cNvSpPr txBox="1"/>
          <p:nvPr/>
        </p:nvSpPr>
        <p:spPr>
          <a:xfrm>
            <a:off x="25052" y="37578"/>
            <a:ext cx="119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Rabin-Karp’s Algorithm: use hashing to quickly compare P with substrings of 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DF78-E54C-44DD-AC2F-9988041D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06910"/>
            <a:ext cx="3858016" cy="3065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9D116-D92A-4086-B3E0-0391F670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5" y="406910"/>
            <a:ext cx="3858016" cy="311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AC5FC-1A50-4F63-9659-91551EA8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49" y="406910"/>
            <a:ext cx="4212099" cy="31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C5AC8-3F89-4CC2-8DF2-0A3BC56A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704930"/>
            <a:ext cx="4143809" cy="3065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AE432-3348-4375-B7D0-394855C9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861" y="3558926"/>
            <a:ext cx="4143809" cy="321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D5529-9834-4006-8564-220A0A5F7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694" y="3558926"/>
            <a:ext cx="3746150" cy="3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AED2D-701A-4D94-BD3B-B299197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578"/>
            <a:ext cx="3940812" cy="3131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234CF-6F88-42E1-B209-F3D1E73F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90" y="37578"/>
            <a:ext cx="4062297" cy="3131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1815B-B851-4F5A-9FFC-766E07405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64" y="25264"/>
            <a:ext cx="4065736" cy="3143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395F9-49F7-4773-92BC-F0C24620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4233"/>
            <a:ext cx="4476593" cy="327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966C9-6BBA-42BC-8B42-A632C08A5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593" y="3404233"/>
            <a:ext cx="3649671" cy="233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6BEB0-C991-463C-8BC9-14984A6E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13" y="3269673"/>
            <a:ext cx="4077386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1AEB1-62BA-4740-BC37-C31B614A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45527" cy="3658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9B283-3409-46D2-99BC-22CA69B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7" y="0"/>
            <a:ext cx="4091062" cy="365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26DE2-DDC6-4473-8147-455F1FB60C99}"/>
              </a:ext>
            </a:extLst>
          </p:cNvPr>
          <p:cNvSpPr txBox="1"/>
          <p:nvPr/>
        </p:nvSpPr>
        <p:spPr>
          <a:xfrm>
            <a:off x="8136589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Distributed Hash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1C189-8670-4786-87A7-D588972A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88" y="369332"/>
            <a:ext cx="3163376" cy="326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1A30D-C1BC-431B-9ECA-17A40D44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3874"/>
            <a:ext cx="4246323" cy="3034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405FE-503A-45A2-8EA8-D4EAE739E98B}"/>
              </a:ext>
            </a:extLst>
          </p:cNvPr>
          <p:cNvSpPr txBox="1"/>
          <p:nvPr/>
        </p:nvSpPr>
        <p:spPr>
          <a:xfrm>
            <a:off x="1309454" y="4184185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New File Upload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B9E9E-445B-42A3-A94D-E71AFA24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683873"/>
            <a:ext cx="3562715" cy="2734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463EF-3D9E-486C-B82F-7F62326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32" y="3683873"/>
            <a:ext cx="4032805" cy="3113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6AABC-23E4-456A-8CB3-FCC7F6D03571}"/>
              </a:ext>
            </a:extLst>
          </p:cNvPr>
          <p:cNvSpPr txBox="1"/>
          <p:nvPr/>
        </p:nvSpPr>
        <p:spPr>
          <a:xfrm>
            <a:off x="4246322" y="6211669"/>
            <a:ext cx="369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of Collisions and O(N) compare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FD7AD-86FB-4F30-8BDF-41D78644CD3B}"/>
              </a:ext>
            </a:extLst>
          </p:cNvPr>
          <p:cNvCxnSpPr/>
          <p:nvPr/>
        </p:nvCxnSpPr>
        <p:spPr>
          <a:xfrm flipV="1">
            <a:off x="7452986" y="5999967"/>
            <a:ext cx="843802" cy="5386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2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A7A8-9833-4084-B326-DB60FD0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" y="27993"/>
            <a:ext cx="3588965" cy="331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D865B-C6A2-4D9D-9000-29F40DAA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13" y="27993"/>
            <a:ext cx="5388467" cy="331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6C1E6-FE00-4AE9-8375-5F5C4F33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80" y="27993"/>
            <a:ext cx="2926534" cy="331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1F04D-C2C5-433B-9167-70CF13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6" y="3400165"/>
            <a:ext cx="3039993" cy="34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05B84-2AAD-4E69-9B2E-E6D6F41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39" y="3400165"/>
            <a:ext cx="4328808" cy="3426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278729-0AF6-40E4-92AA-E28AF09FA6B1}"/>
              </a:ext>
            </a:extLst>
          </p:cNvPr>
          <p:cNvSpPr/>
          <p:nvPr/>
        </p:nvSpPr>
        <p:spPr>
          <a:xfrm>
            <a:off x="7577847" y="3414161"/>
            <a:ext cx="45315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Push(Key):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Top():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Pop(): remove and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8B2B2-EE2A-448C-995D-62D621EE1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307" y="5113211"/>
            <a:ext cx="3506585" cy="16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74717-77B8-455A-9CB5-B66A4792F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8"/>
          <a:stretch/>
        </p:blipFill>
        <p:spPr>
          <a:xfrm>
            <a:off x="12526" y="25052"/>
            <a:ext cx="4233797" cy="3228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5DFA9-884C-48F3-82BE-DA134015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052"/>
            <a:ext cx="3747756" cy="3228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74139-B272-4091-B212-76A5BFAC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80" y="62608"/>
            <a:ext cx="4108219" cy="319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49EAA-A234-4609-B159-633A24110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" y="3210027"/>
            <a:ext cx="4233797" cy="3622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2C4DF-163D-4B6F-BED5-1D44C3AB5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253161"/>
            <a:ext cx="3837457" cy="302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6A41-B094-4DF4-BFBF-439EB8A35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780" y="3253160"/>
            <a:ext cx="4078210" cy="30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0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F5B35-B1F1-42B2-9563-76972AF1293F}"/>
              </a:ext>
            </a:extLst>
          </p:cNvPr>
          <p:cNvSpPr txBox="1"/>
          <p:nvPr/>
        </p:nvSpPr>
        <p:spPr>
          <a:xfrm>
            <a:off x="0" y="0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5 Binary Search Trees 1</a:t>
            </a:r>
            <a:endParaRPr lang="en-US" sz="24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FCF1-AAB9-4131-B257-E6AD5678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" y="461666"/>
            <a:ext cx="3728122" cy="280874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84DCD8-37E7-4D49-840E-C2B5F539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80802"/>
              </p:ext>
            </p:extLst>
          </p:nvPr>
        </p:nvGraphicFramePr>
        <p:xfrm>
          <a:off x="3843107" y="461665"/>
          <a:ext cx="82797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41">
                  <a:extLst>
                    <a:ext uri="{9D8B030D-6E8A-4147-A177-3AD203B41FA5}">
                      <a16:colId xmlns:a16="http://schemas.microsoft.com/office/drawing/2014/main" val="690027433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522253700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3920356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107527941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1431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RangeSearch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9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NearestNeighbors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3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29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52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080F4A-3583-47C7-B41E-DCF0504C49F2}"/>
              </a:ext>
            </a:extLst>
          </p:cNvPr>
          <p:cNvSpPr txBox="1"/>
          <p:nvPr/>
        </p:nvSpPr>
        <p:spPr>
          <a:xfrm>
            <a:off x="4043568" y="3034386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97735-E6BB-4500-B33E-687191E5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" y="3477260"/>
            <a:ext cx="4048483" cy="3380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BB432-E00C-4FDC-86EE-0B34B51C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90" y="3477260"/>
            <a:ext cx="3952952" cy="3320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38D24-CBE1-482D-87C4-C5E87813D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73" y="3520687"/>
            <a:ext cx="3885022" cy="33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B8BDA-57E5-41CF-B9CE-0EE0475D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4"/>
          <a:stretch/>
        </p:blipFill>
        <p:spPr>
          <a:xfrm>
            <a:off x="37580" y="12527"/>
            <a:ext cx="4501278" cy="3156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DAA16-C6D3-4AFA-9997-AB8289F0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72" y="0"/>
            <a:ext cx="3501838" cy="126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0E506-AEC4-4BF6-B719-3A014A4F8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58" y="1262893"/>
            <a:ext cx="3501839" cy="1898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0C784-0BBB-48A7-B55E-918212E5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900" y="363204"/>
            <a:ext cx="4099519" cy="74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EA450-F839-4319-A80F-F9D298EA4C75}"/>
              </a:ext>
            </a:extLst>
          </p:cNvPr>
          <p:cNvSpPr txBox="1"/>
          <p:nvPr/>
        </p:nvSpPr>
        <p:spPr>
          <a:xfrm>
            <a:off x="8054900" y="24632"/>
            <a:ext cx="175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CD767-A1DE-488D-8128-BE2850D36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508" y="1058884"/>
            <a:ext cx="4098765" cy="151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284C7-F308-4C1F-884C-C163C97D8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6" y="3161384"/>
            <a:ext cx="3933924" cy="145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B2D3-5672-4B06-9CBC-9264F0D86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0"/>
          <a:stretch/>
        </p:blipFill>
        <p:spPr>
          <a:xfrm>
            <a:off x="4046658" y="3169085"/>
            <a:ext cx="3865994" cy="3432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5B659-ED77-4B66-8840-3ADC5D462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416" y="3161384"/>
            <a:ext cx="4170003" cy="3432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087D1-3A9B-4649-BFAA-E6515CC45405}"/>
              </a:ext>
            </a:extLst>
          </p:cNvPr>
          <p:cNvSpPr txBox="1"/>
          <p:nvPr/>
        </p:nvSpPr>
        <p:spPr>
          <a:xfrm>
            <a:off x="6289777" y="1270594"/>
            <a:ext cx="120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O(Depth)</a:t>
            </a:r>
          </a:p>
        </p:txBody>
      </p:sp>
    </p:spTree>
    <p:extLst>
      <p:ext uri="{BB962C8B-B14F-4D97-AF65-F5344CB8AC3E}">
        <p14:creationId xmlns:p14="http://schemas.microsoft.com/office/powerpoint/2010/main" val="2260700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66308-E83C-4363-9CF0-4213ABC0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95802" cy="1599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F6827-BDDA-4A30-981C-B2F8DD34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99239"/>
            <a:ext cx="3995802" cy="1604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3C3734-B7AB-4DC5-9F2E-D5AF9AAD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38" y="3198478"/>
            <a:ext cx="4013441" cy="163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A29C9-E089-448E-8B45-131D3CC40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03" y="0"/>
            <a:ext cx="3700583" cy="1399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B2619-CF34-44E7-800D-08F72C3C6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03" y="1399309"/>
            <a:ext cx="3700582" cy="2203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A183A-D90E-47F1-A821-61924E049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963" y="0"/>
            <a:ext cx="4394679" cy="1290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32A11-EE75-4FB3-81A3-07EB6B297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963" y="1302707"/>
            <a:ext cx="4394679" cy="1378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56E05-52B2-4678-B8E8-6257EFE5A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803" y="3654041"/>
            <a:ext cx="3799262" cy="112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9D27F-D222-4A3B-8624-285ADFB81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064" y="3704145"/>
            <a:ext cx="4300799" cy="308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B4E4C-2252-45D0-BD68-DC1752A8DB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801" y="4783787"/>
            <a:ext cx="3790570" cy="20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1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71063-371C-4896-BF1B-547582E18DC0}"/>
              </a:ext>
            </a:extLst>
          </p:cNvPr>
          <p:cNvSpPr txBox="1"/>
          <p:nvPr/>
        </p:nvSpPr>
        <p:spPr>
          <a:xfrm>
            <a:off x="0" y="0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ECC1F-15A1-4DED-A241-C6184F3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3"/>
            <a:ext cx="4154225" cy="3059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35DE2-56F8-4146-A5F2-E61472F7F4CD}"/>
              </a:ext>
            </a:extLst>
          </p:cNvPr>
          <p:cNvSpPr txBox="1"/>
          <p:nvPr/>
        </p:nvSpPr>
        <p:spPr>
          <a:xfrm>
            <a:off x="66809" y="763668"/>
            <a:ext cx="369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insert and delete can destroy the balance.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32371-DCFC-47BB-A685-B947F9CD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4" y="184666"/>
            <a:ext cx="4041513" cy="3244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70D6C-3033-472F-99D6-42774A0C2020}"/>
              </a:ext>
            </a:extLst>
          </p:cNvPr>
          <p:cNvSpPr txBox="1"/>
          <p:nvPr/>
        </p:nvSpPr>
        <p:spPr>
          <a:xfrm>
            <a:off x="4612360" y="2632134"/>
            <a:ext cx="312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rebalance the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34B31-3E6F-4395-BDEA-291E73620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0"/>
          <a:stretch/>
        </p:blipFill>
        <p:spPr>
          <a:xfrm>
            <a:off x="8211585" y="184666"/>
            <a:ext cx="3913606" cy="3244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4F397-29FA-4F2A-86A6-055D2E2FCDE1}"/>
              </a:ext>
            </a:extLst>
          </p:cNvPr>
          <p:cNvSpPr txBox="1"/>
          <p:nvPr/>
        </p:nvSpPr>
        <p:spPr>
          <a:xfrm>
            <a:off x="33404" y="3266164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AVL Trees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79C207-F49B-4FE7-99BE-1F92B717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" y="3613668"/>
            <a:ext cx="3878890" cy="3064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213DB-46AC-497E-A9F9-9F263701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104" y="3679896"/>
            <a:ext cx="4166820" cy="293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B2B1AA-3837-46AF-BFD1-68BF13A75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737" y="3613668"/>
            <a:ext cx="3878890" cy="31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49EC3-EA06-4CDD-ABC0-BBD631155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1"/>
          <a:stretch/>
        </p:blipFill>
        <p:spPr>
          <a:xfrm>
            <a:off x="0" y="0"/>
            <a:ext cx="4003806" cy="284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0BC5C-1745-49E9-B815-0F1965CD3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3"/>
          <a:stretch/>
        </p:blipFill>
        <p:spPr>
          <a:xfrm>
            <a:off x="4045959" y="0"/>
            <a:ext cx="4173714" cy="2840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C83A0-4F08-4780-B30E-79858F05C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847" y="50105"/>
            <a:ext cx="3823659" cy="146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B0AE4-436C-4B60-A1A6-16F4E995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8021"/>
            <a:ext cx="4111192" cy="279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7A8BF-FBE2-487F-9958-5B18D2877A81}"/>
              </a:ext>
            </a:extLst>
          </p:cNvPr>
          <p:cNvSpPr txBox="1"/>
          <p:nvPr/>
        </p:nvSpPr>
        <p:spPr>
          <a:xfrm>
            <a:off x="-1" y="5788099"/>
            <a:ext cx="3908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maintain AVL tree property, perform the operation in O(log(n))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4773C-733C-4A70-B368-651541B11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959" y="5467465"/>
            <a:ext cx="4045959" cy="132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163C9-4074-47E0-8C1A-EF0222CA1E3F}"/>
              </a:ext>
            </a:extLst>
          </p:cNvPr>
          <p:cNvSpPr txBox="1"/>
          <p:nvPr/>
        </p:nvSpPr>
        <p:spPr>
          <a:xfrm>
            <a:off x="4045959" y="2882142"/>
            <a:ext cx="4034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ensure that children have nearly the same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the tree can destroy this property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 stay the same except on the insertion path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a new insertion algorithm involves rebalancing to maintain AVL property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C30C5-A4DD-4170-82D0-BDE84AFD2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368" y="2882142"/>
            <a:ext cx="4000138" cy="31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415A6-A276-4072-9588-2597E1C6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95454" cy="2906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BAA91-E587-47CA-86BC-FA272CAA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53" y="0"/>
            <a:ext cx="4111953" cy="1966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22E42-A2A9-4053-90C7-66FB05D03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891" y="1"/>
            <a:ext cx="3589245" cy="290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B73F2-9EB4-45EB-BA0E-B12B5AD1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7686"/>
            <a:ext cx="4295453" cy="3181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3ACFA-4865-4572-8C7C-1EB211F5C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453" y="3257686"/>
            <a:ext cx="4111953" cy="3451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B56FE-A2F0-4767-8514-4D74BFD89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983" y="3304249"/>
            <a:ext cx="3853060" cy="17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2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CB9A0-BCC2-4E67-85B7-5FDB102A9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"/>
          <a:stretch/>
        </p:blipFill>
        <p:spPr>
          <a:xfrm>
            <a:off x="0" y="0"/>
            <a:ext cx="4172733" cy="3106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D8D6B-5023-4E51-A962-0774CBE4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33" y="1"/>
            <a:ext cx="4405745" cy="146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E6E6D-D9C8-4FCA-A60A-84A2863CFFEF}"/>
              </a:ext>
            </a:extLst>
          </p:cNvPr>
          <p:cNvSpPr txBox="1"/>
          <p:nvPr/>
        </p:nvSpPr>
        <p:spPr>
          <a:xfrm>
            <a:off x="4172733" y="2158213"/>
            <a:ext cx="781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and Merge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Merge: combines two binary search tree into a single 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Split: breaks one binary search tree into two.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F9D8-A93E-47FC-8BAA-B821D501A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9458"/>
            <a:ext cx="4172733" cy="3358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7E31A-C6BA-4358-9B4B-E6FE32A82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33" y="3499457"/>
            <a:ext cx="4079301" cy="3358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97ABC-FD59-49BA-B0EE-6A20A89DE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034" y="3499456"/>
            <a:ext cx="3911490" cy="23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4F9D7-6FB4-4956-93C9-17558960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52322" cy="322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457B4-6B8F-42F8-BE80-E3E841F45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18" y="0"/>
            <a:ext cx="3777763" cy="1893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6A0CB-1457-449F-B4BA-AA7F668C6447}"/>
              </a:ext>
            </a:extLst>
          </p:cNvPr>
          <p:cNvSpPr txBox="1"/>
          <p:nvPr/>
        </p:nvSpPr>
        <p:spPr>
          <a:xfrm>
            <a:off x="4216718" y="1884366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mere doesn’t preserve balance properties, if height of R1 &gt;&gt; height of R2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882EA-2C3C-4181-B2B3-B86A93DC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2" y="0"/>
            <a:ext cx="4076697" cy="322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BC470-3E9D-4FD7-8DF3-4A3E6EACC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" y="3226975"/>
            <a:ext cx="3952959" cy="153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5C682-F4A9-4F97-939D-A17B80725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39"/>
          <a:stretch/>
        </p:blipFill>
        <p:spPr>
          <a:xfrm>
            <a:off x="0" y="4783601"/>
            <a:ext cx="3957145" cy="206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4285D-1517-4330-B6D3-C09C741F3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145" y="3249616"/>
            <a:ext cx="4070830" cy="2785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E1F28-57D2-46DD-819F-10B7E0B0B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093" y="3226975"/>
            <a:ext cx="4095361" cy="15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7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EE572-620D-4FAD-B24C-BFF2D9E4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7"/>
          <a:stretch/>
        </p:blipFill>
        <p:spPr>
          <a:xfrm>
            <a:off x="1" y="0"/>
            <a:ext cx="3121571" cy="3082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D6999-D872-47B6-A210-DEA28AB6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72" y="-2"/>
            <a:ext cx="4663483" cy="3082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74EDD-1556-41D0-8236-990236AF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744" y="-1"/>
            <a:ext cx="4403256" cy="3082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061A7-B983-46FA-BBB0-079CD96579F7}"/>
              </a:ext>
            </a:extLst>
          </p:cNvPr>
          <p:cNvSpPr txBox="1"/>
          <p:nvPr/>
        </p:nvSpPr>
        <p:spPr>
          <a:xfrm>
            <a:off x="0" y="3082277"/>
            <a:ext cx="395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6 Binary Search Trees 2</a:t>
            </a:r>
            <a:endParaRPr lang="en-US" sz="2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86DCF-3059-4BB9-8864-DA58D74F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4942"/>
            <a:ext cx="4005800" cy="15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A3E66-E537-4588-914F-574B02146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" y="5426202"/>
            <a:ext cx="3995053" cy="1134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1AB5A-641A-4DC0-9184-8A96D4D5E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800" y="3549939"/>
            <a:ext cx="3993416" cy="2629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8AA-20BE-44D8-B062-3D4646728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600" y="3503826"/>
            <a:ext cx="4113025" cy="3082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96C4A-B912-485E-88DC-E2619D3A5BEA}"/>
              </a:ext>
            </a:extLst>
          </p:cNvPr>
          <p:cNvSpPr txBox="1"/>
          <p:nvPr/>
        </p:nvSpPr>
        <p:spPr>
          <a:xfrm>
            <a:off x="10746" y="3504468"/>
            <a:ext cx="224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Order Statistics</a:t>
            </a:r>
          </a:p>
        </p:txBody>
      </p:sp>
    </p:spTree>
    <p:extLst>
      <p:ext uri="{BB962C8B-B14F-4D97-AF65-F5344CB8AC3E}">
        <p14:creationId xmlns:p14="http://schemas.microsoft.com/office/powerpoint/2010/main" val="409062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E43A-28EA-4B99-83A8-089D8392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8"/>
          <a:stretch/>
        </p:blipFill>
        <p:spPr>
          <a:xfrm>
            <a:off x="51121" y="187471"/>
            <a:ext cx="3781577" cy="31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0568C-F932-4933-AB63-632FCA1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4" y="199112"/>
            <a:ext cx="4639995" cy="311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55E6E-DC25-4568-A2B2-F6F5574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5" y="199112"/>
            <a:ext cx="3537372" cy="311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0A3D-A570-4291-AE22-F3B0ECF1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7" y="3594498"/>
            <a:ext cx="3832043" cy="290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779FE-4C44-44F4-A883-1C6660423261}"/>
              </a:ext>
            </a:extLst>
          </p:cNvPr>
          <p:cNvSpPr/>
          <p:nvPr/>
        </p:nvSpPr>
        <p:spPr>
          <a:xfrm>
            <a:off x="3883164" y="3647509"/>
            <a:ext cx="4614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Queue: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Enqueue(Key):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Dequeue(): remove and return least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  <a:p>
            <a:r>
              <a:rPr lang="en-US" dirty="0"/>
              <a:t>FIFO: First-in, First-out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C84F-B2F3-41C6-81E5-ED6F8019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072" y="3594498"/>
            <a:ext cx="3828364" cy="2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B65FC-7704-4874-B361-FF580CF1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440779" cy="3142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AF0B6-30F4-40C6-A5F0-79E30B7E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61" y="0"/>
            <a:ext cx="3963425" cy="3142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7E1E4-EE7D-4DEF-904C-51630E239BEF}"/>
              </a:ext>
            </a:extLst>
          </p:cNvPr>
          <p:cNvSpPr txBox="1"/>
          <p:nvPr/>
        </p:nvSpPr>
        <p:spPr>
          <a:xfrm>
            <a:off x="7398079" y="467964"/>
            <a:ext cx="70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46C36-BD99-4125-AA24-71FF8E536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4" r="4537"/>
          <a:stretch/>
        </p:blipFill>
        <p:spPr>
          <a:xfrm>
            <a:off x="8470436" y="0"/>
            <a:ext cx="3695806" cy="3142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0A9A5-6D0B-4E30-8DFE-9C958BE08843}"/>
              </a:ext>
            </a:extLst>
          </p:cNvPr>
          <p:cNvSpPr txBox="1"/>
          <p:nvPr/>
        </p:nvSpPr>
        <p:spPr>
          <a:xfrm>
            <a:off x="8580789" y="0"/>
            <a:ext cx="140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Color Flip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AC223-205A-4CDD-BFC6-E3267200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76600"/>
            <a:ext cx="4441839" cy="3327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A821F-C268-4A31-89F9-FF2EC02EF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057" y="3276599"/>
            <a:ext cx="4032031" cy="293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C6F09-E3E2-4FB4-8FF9-2F1850D29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194" y="3276599"/>
            <a:ext cx="3693608" cy="317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29B7CC-B41F-4C3B-85F7-84EDE6A4C2F7}"/>
              </a:ext>
            </a:extLst>
          </p:cNvPr>
          <p:cNvSpPr txBox="1"/>
          <p:nvPr/>
        </p:nvSpPr>
        <p:spPr>
          <a:xfrm>
            <a:off x="10427058" y="3911600"/>
            <a:ext cx="176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Opposite Color</a:t>
            </a:r>
          </a:p>
        </p:txBody>
      </p:sp>
    </p:spTree>
    <p:extLst>
      <p:ext uri="{BB962C8B-B14F-4D97-AF65-F5344CB8AC3E}">
        <p14:creationId xmlns:p14="http://schemas.microsoft.com/office/powerpoint/2010/main" val="272322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2444A-66EC-46F9-8A4D-7E8FD671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6441" cy="2695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2D968-95C4-4179-AFDF-EB6502D2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5903"/>
            <a:ext cx="5276441" cy="1345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E845D-27D3-4293-805D-EC72A61B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40997"/>
            <a:ext cx="5276441" cy="2109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9CA12-1113-4851-AC56-04628EFBAE59}"/>
              </a:ext>
            </a:extLst>
          </p:cNvPr>
          <p:cNvSpPr txBox="1"/>
          <p:nvPr/>
        </p:nvSpPr>
        <p:spPr>
          <a:xfrm>
            <a:off x="5276440" y="0"/>
            <a:ext cx="186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Splay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FBE1-5E19-413A-B119-022B7EB6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41" y="371728"/>
            <a:ext cx="3384960" cy="2962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8ADF5-84AE-4C18-A0B3-DFA52DED685D}"/>
              </a:ext>
            </a:extLst>
          </p:cNvPr>
          <p:cNvSpPr txBox="1"/>
          <p:nvPr/>
        </p:nvSpPr>
        <p:spPr>
          <a:xfrm>
            <a:off x="5276440" y="3343050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bring the query node to root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1390-E8C9-42EF-950F-1113233AE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39" y="3712381"/>
            <a:ext cx="3384960" cy="170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CB00F-C9D6-406D-9387-DE30BD0C4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438" y="5308600"/>
            <a:ext cx="3355755" cy="154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8AC9C-BBE2-4689-B3C8-93133B33C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193" y="363290"/>
            <a:ext cx="3493811" cy="174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E7185-99E0-4582-B3F8-9C747DA9D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399" y="2120621"/>
            <a:ext cx="3464605" cy="1609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62619-0AD3-4CB6-B181-CF9225C999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286" y="4352239"/>
            <a:ext cx="3385718" cy="2371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39F0D2-BD1A-45A1-8F45-3D6E1EAC4649}"/>
              </a:ext>
            </a:extLst>
          </p:cNvPr>
          <p:cNvSpPr txBox="1"/>
          <p:nvPr/>
        </p:nvSpPr>
        <p:spPr>
          <a:xfrm>
            <a:off x="8632193" y="3856331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</a:t>
            </a:r>
          </a:p>
        </p:txBody>
      </p:sp>
    </p:spTree>
    <p:extLst>
      <p:ext uri="{BB962C8B-B14F-4D97-AF65-F5344CB8AC3E}">
        <p14:creationId xmlns:p14="http://schemas.microsoft.com/office/powerpoint/2010/main" val="2769201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E5E04-26A3-42E5-8FBC-B15DD39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111628" cy="3216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E3BB3-01BC-4B5F-93B3-87270390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63" y="-2"/>
            <a:ext cx="4029344" cy="3216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93EAF-35D2-4B3B-B485-2F95400F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039" y="0"/>
            <a:ext cx="3894679" cy="3216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51676-545E-4584-889D-515B8E507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1837"/>
            <a:ext cx="4143832" cy="288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6D94-7ED7-44A5-AD0C-207962BF1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663" y="3429000"/>
            <a:ext cx="4131337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98E2C-F5BD-4CF0-99CB-A594EE4A3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664" y="4969210"/>
            <a:ext cx="4124375" cy="145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E956E-3AFB-4547-AEF3-FFD1FF1A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007" y="3433818"/>
            <a:ext cx="3989711" cy="31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10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68C92-E42F-466C-AEC0-BB760AFB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93022" cy="1545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1AD5B-0E83-40FF-85CB-E248E8F2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45021"/>
            <a:ext cx="4593022" cy="1545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4E06C-5C83-4496-A79C-7E7907B2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90043"/>
            <a:ext cx="4593022" cy="152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88E2B-881D-4765-ADFA-D1294DDCEE90}"/>
              </a:ext>
            </a:extLst>
          </p:cNvPr>
          <p:cNvSpPr txBox="1"/>
          <p:nvPr/>
        </p:nvSpPr>
        <p:spPr>
          <a:xfrm>
            <a:off x="0" y="4635209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operations in O(log(n))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E03CB-EF63-4892-BB9B-B0C9A190C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022" y="17646"/>
            <a:ext cx="3925747" cy="2544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518CC-2776-4203-9E3F-4302805BD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023" y="2472363"/>
            <a:ext cx="3742142" cy="2213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1A6E6-0503-46D4-BF26-1D41D8193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165" y="46156"/>
            <a:ext cx="3856834" cy="21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83559-FBD0-4AF9-88E6-7DC669BE2D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689" y="2457605"/>
            <a:ext cx="3823911" cy="23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6C96F-9DF6-4232-9326-BAEE55C5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" y="183913"/>
            <a:ext cx="3640009" cy="3081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C3F11-FE75-4094-B980-CAD89E04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46" y="211907"/>
            <a:ext cx="4134503" cy="3053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C8DCD-B89B-4090-B1C1-47D6C9D9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24" y="211907"/>
            <a:ext cx="4329988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F8E55-A50F-44C9-A8CA-71AB9DA0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40" y="3478873"/>
            <a:ext cx="4398829" cy="310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8AE36-57A5-40C2-95CC-B8D8F783D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583" y="3493394"/>
            <a:ext cx="4503188" cy="31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D4603-B09C-4C3B-A82A-ADA4BF982DD6}"/>
              </a:ext>
            </a:extLst>
          </p:cNvPr>
          <p:cNvSpPr/>
          <p:nvPr/>
        </p:nvSpPr>
        <p:spPr>
          <a:xfrm>
            <a:off x="4096139" y="46655"/>
            <a:ext cx="8048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Queue can be implemented with either a linked list (w tail pointer) or an array.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queue operation is O(1): Enqueue, Dequeue, Empty.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node with: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Children: a list of children nodes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FD45-F3C1-4EF3-8ABB-F9F8340E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9" y="980802"/>
            <a:ext cx="2069174" cy="198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2926C8-AB61-46F6-91FE-2F723C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" y="46655"/>
            <a:ext cx="4048690" cy="2845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0481E-107E-4C0B-8F49-80E668DA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62" y="980800"/>
            <a:ext cx="2498965" cy="19792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0AF9-D8F3-4B8C-95C1-C93E1D20D78C}"/>
              </a:ext>
            </a:extLst>
          </p:cNvPr>
          <p:cNvSpPr/>
          <p:nvPr/>
        </p:nvSpPr>
        <p:spPr>
          <a:xfrm>
            <a:off x="47449" y="2892510"/>
            <a:ext cx="40486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Root: top node in the tree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Child: line down directly from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Ancestor: parent, or parent of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Descendant: child, or child of child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Sibling: sharing the same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Leaf: node with no 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Level: 1 + # edges btw root and 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Height: max depth of subtree node and farthest leaf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tree nodes contains: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Left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AE918-A94D-46A1-A076-9FAB9C76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39" y="3124890"/>
            <a:ext cx="4706352" cy="1955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283C9-5D02-45F9-B8A4-75E2C7A2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370" y="3124890"/>
            <a:ext cx="3523065" cy="19558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969016-4D08-4F45-8985-A514F3A15E10}"/>
              </a:ext>
            </a:extLst>
          </p:cNvPr>
          <p:cNvSpPr/>
          <p:nvPr/>
        </p:nvSpPr>
        <p:spPr>
          <a:xfrm>
            <a:off x="4047173" y="5130845"/>
            <a:ext cx="8097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Walking a Tree: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Depth-first: we completely traverse one sub-tree before exploring a sibling sub-tree.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Breadth-first: we traverse all nodes at one level before progressing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2653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61D36-3BD1-4D05-885A-3309F14C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"/>
          <a:stretch/>
        </p:blipFill>
        <p:spPr>
          <a:xfrm>
            <a:off x="27993" y="3419668"/>
            <a:ext cx="5064064" cy="3419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EE7CC-56D7-4526-8701-FE03415E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27994" y="55980"/>
            <a:ext cx="5064064" cy="335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4DEB1-CC24-435B-B230-B67B7BFE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59" y="37325"/>
            <a:ext cx="4319217" cy="339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C424-C63D-44E9-AD10-BF58C715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58" y="3437139"/>
            <a:ext cx="4319217" cy="33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EE6E5-A5A9-4479-B2B1-813CBE9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" y="37324"/>
            <a:ext cx="4880009" cy="332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07F16-E62F-496F-9AC8-9D1B1EA1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7" y="37324"/>
            <a:ext cx="3935133" cy="332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43989-E464-42DD-A55A-A4904B55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" y="3362865"/>
            <a:ext cx="4127566" cy="345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28B6E-3E88-40BE-A861-693AF005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84" y="3366998"/>
            <a:ext cx="4127566" cy="345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DA4D8-C272-48C2-86D2-590C1B79A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362864"/>
            <a:ext cx="4030642" cy="345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31DD3-866C-4C21-B520-9C6B97266CEF}"/>
              </a:ext>
            </a:extLst>
          </p:cNvPr>
          <p:cNvSpPr/>
          <p:nvPr/>
        </p:nvSpPr>
        <p:spPr>
          <a:xfrm>
            <a:off x="8906911" y="2258438"/>
            <a:ext cx="3202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working with a tree, recursive algorithms are common</a:t>
            </a:r>
          </a:p>
        </p:txBody>
      </p:sp>
    </p:spTree>
    <p:extLst>
      <p:ext uri="{BB962C8B-B14F-4D97-AF65-F5344CB8AC3E}">
        <p14:creationId xmlns:p14="http://schemas.microsoft.com/office/powerpoint/2010/main" val="37963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9FCED-549D-4117-8EB4-4ACBF1707C62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2 Dynamic Arrays and Amortized Analysis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35A67-623A-4887-895C-987656DF2BFD}"/>
              </a:ext>
            </a:extLst>
          </p:cNvPr>
          <p:cNvSpPr txBox="1"/>
          <p:nvPr/>
        </p:nvSpPr>
        <p:spPr>
          <a:xfrm>
            <a:off x="132566" y="463687"/>
            <a:ext cx="1184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Arrays: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Static arrays: int </a:t>
            </a:r>
            <a:r>
              <a:rPr lang="en-US" dirty="0" err="1"/>
              <a:t>my_array</a:t>
            </a:r>
            <a:r>
              <a:rPr lang="en-US" dirty="0"/>
              <a:t>[100]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Dynamically-allocated arrays: int *</a:t>
            </a:r>
            <a:r>
              <a:rPr lang="en-US" dirty="0" err="1"/>
              <a:t>my_array</a:t>
            </a:r>
            <a:r>
              <a:rPr lang="en-US" dirty="0"/>
              <a:t> = new int[size];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 arrays (resizable arrays): store a pointer to a dynamically allocated array, and replace it with a newly-allocated array as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7F49-4375-47BC-A8AD-E9BEFE20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861993"/>
            <a:ext cx="3824879" cy="287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8FE4C-91F8-403E-A83A-01C59A3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5" y="1849030"/>
            <a:ext cx="3988734" cy="288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C268C-8A4F-4A2C-B7D1-B4708D3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3" y="4744833"/>
            <a:ext cx="5123944" cy="205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3B35-0ECC-4A78-AD27-50208AA49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7" y="4743554"/>
            <a:ext cx="5011706" cy="205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E98D-D4A5-4D29-BAAE-5B812A039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81" y="1861993"/>
            <a:ext cx="4176968" cy="28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1533</Words>
  <Application>Microsoft Office PowerPoint</Application>
  <PresentationFormat>Widescreen</PresentationFormat>
  <Paragraphs>187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等线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Chen, Yu</cp:lastModifiedBy>
  <cp:revision>190</cp:revision>
  <dcterms:created xsi:type="dcterms:W3CDTF">2019-01-17T16:04:14Z</dcterms:created>
  <dcterms:modified xsi:type="dcterms:W3CDTF">2019-06-14T16:26:37Z</dcterms:modified>
</cp:coreProperties>
</file>